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5"/>
  </p:notesMasterIdLst>
  <p:sldIdLst>
    <p:sldId id="256" r:id="rId2"/>
    <p:sldId id="263" r:id="rId3"/>
    <p:sldId id="276" r:id="rId4"/>
    <p:sldId id="277" r:id="rId5"/>
    <p:sldId id="278" r:id="rId6"/>
    <p:sldId id="282" r:id="rId7"/>
    <p:sldId id="279" r:id="rId8"/>
    <p:sldId id="280" r:id="rId9"/>
    <p:sldId id="283" r:id="rId10"/>
    <p:sldId id="284" r:id="rId11"/>
    <p:sldId id="285" r:id="rId12"/>
    <p:sldId id="286" r:id="rId13"/>
    <p:sldId id="28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snapToGrid="0">
      <p:cViewPr varScale="1">
        <p:scale>
          <a:sx n="50" d="100"/>
          <a:sy n="50" d="100"/>
        </p:scale>
        <p:origin x="-82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3ED91-D307-4EB9-8AF2-073DE9832A37}" type="datetimeFigureOut">
              <a:rPr lang="en-US" smtClean="0"/>
              <a:pPr/>
              <a:t>4/29/2020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5823D-EE6A-4578-82DC-6230061D20B2}" type="slidenum">
              <a:rPr lang="en-US" smtClean="0"/>
              <a:pPr/>
              <a:t>‹#›</a:t>
            </a:fld>
            <a:endParaRPr lang="en-US"/>
          </a:p>
        </p:txBody>
      </p:sp>
    </p:spTree>
    <p:extLst>
      <p:ext uri="{BB962C8B-B14F-4D97-AF65-F5344CB8AC3E}">
        <p14:creationId xmlns="" xmlns:p14="http://schemas.microsoft.com/office/powerpoint/2010/main" val="373834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a:t>
            </a:fld>
            <a:endParaRPr lang="en-US"/>
          </a:p>
        </p:txBody>
      </p:sp>
    </p:spTree>
    <p:extLst>
      <p:ext uri="{BB962C8B-B14F-4D97-AF65-F5344CB8AC3E}">
        <p14:creationId xmlns="" xmlns:p14="http://schemas.microsoft.com/office/powerpoint/2010/main" val="3332013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11</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12</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13</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2</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3</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4</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5</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7</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8</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9</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10</a:t>
            </a:fld>
            <a:endParaRPr lang="en-US"/>
          </a:p>
        </p:txBody>
      </p:sp>
    </p:spTree>
    <p:extLst>
      <p:ext uri="{BB962C8B-B14F-4D97-AF65-F5344CB8AC3E}">
        <p14:creationId xmlns="" xmlns:p14="http://schemas.microsoft.com/office/powerpoint/2010/main" val="271866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0A7E3026-F897-496C-82D4-975BCE399C79}" type="datetimeFigureOut">
              <a:rPr lang="en-US" smtClean="0"/>
              <a:pPr/>
              <a:t>4/29/2020</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AF948446-14C5-4234-A51E-8B7EA963D1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A7E3026-F897-496C-82D4-975BCE399C79}" type="datetimeFigureOut">
              <a:rPr lang="en-US" smtClean="0"/>
              <a:pPr/>
              <a:t>4/29/2020</a:t>
            </a:fld>
            <a:endParaRPr lang="en-US"/>
          </a:p>
        </p:txBody>
      </p:sp>
      <p:sp>
        <p:nvSpPr>
          <p:cNvPr id="9" name="Slide Number Placeholder 8"/>
          <p:cNvSpPr>
            <a:spLocks noGrp="1"/>
          </p:cNvSpPr>
          <p:nvPr>
            <p:ph type="sldNum" sz="quarter" idx="15"/>
          </p:nvPr>
        </p:nvSpPr>
        <p:spPr/>
        <p:txBody>
          <a:bodyPr rtlCol="0"/>
          <a:lstStyle/>
          <a:p>
            <a:fld id="{AF948446-14C5-4234-A51E-8B7EA963D1B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0A7E3026-F897-496C-82D4-975BCE399C79}" type="datetimeFigureOut">
              <a:rPr lang="en-US" smtClean="0"/>
              <a:pPr/>
              <a:t>4/29/2020</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AF948446-14C5-4234-A51E-8B7EA963D1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A7E3026-F897-496C-82D4-975BCE399C79}"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A7E3026-F897-496C-82D4-975BCE399C79}"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48446-14C5-4234-A51E-8B7EA963D1B2}"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A7E3026-F897-496C-82D4-975BCE399C79}" type="datetimeFigureOut">
              <a:rPr lang="en-US" smtClean="0"/>
              <a:pPr/>
              <a:t>4/29/2020</a:t>
            </a:fld>
            <a:endParaRPr lang="en-US"/>
          </a:p>
        </p:txBody>
      </p:sp>
      <p:sp>
        <p:nvSpPr>
          <p:cNvPr id="7" name="Slide Number Placeholder 6"/>
          <p:cNvSpPr>
            <a:spLocks noGrp="1"/>
          </p:cNvSpPr>
          <p:nvPr>
            <p:ph type="sldNum" sz="quarter" idx="11"/>
          </p:nvPr>
        </p:nvSpPr>
        <p:spPr/>
        <p:txBody>
          <a:bodyPr rtlCol="0"/>
          <a:lstStyle/>
          <a:p>
            <a:fld id="{AF948446-14C5-4234-A51E-8B7EA963D1B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E3026-F897-496C-82D4-975BCE399C79}"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A7E3026-F897-496C-82D4-975BCE399C79}" type="datetimeFigureOut">
              <a:rPr lang="en-US" smtClean="0"/>
              <a:pPr/>
              <a:t>4/29/2020</a:t>
            </a:fld>
            <a:endParaRPr lang="en-US"/>
          </a:p>
        </p:txBody>
      </p:sp>
      <p:sp>
        <p:nvSpPr>
          <p:cNvPr id="22" name="Slide Number Placeholder 21"/>
          <p:cNvSpPr>
            <a:spLocks noGrp="1"/>
          </p:cNvSpPr>
          <p:nvPr>
            <p:ph type="sldNum" sz="quarter" idx="15"/>
          </p:nvPr>
        </p:nvSpPr>
        <p:spPr/>
        <p:txBody>
          <a:bodyPr rtlCol="0"/>
          <a:lstStyle/>
          <a:p>
            <a:fld id="{AF948446-14C5-4234-A51E-8B7EA963D1B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A7E3026-F897-496C-82D4-975BCE399C79}" type="datetimeFigureOut">
              <a:rPr lang="en-US" smtClean="0"/>
              <a:pPr/>
              <a:t>4/29/2020</a:t>
            </a:fld>
            <a:endParaRPr lang="en-US"/>
          </a:p>
        </p:txBody>
      </p:sp>
      <p:sp>
        <p:nvSpPr>
          <p:cNvPr id="18" name="Slide Number Placeholder 17"/>
          <p:cNvSpPr>
            <a:spLocks noGrp="1"/>
          </p:cNvSpPr>
          <p:nvPr>
            <p:ph type="sldNum" sz="quarter" idx="11"/>
          </p:nvPr>
        </p:nvSpPr>
        <p:spPr/>
        <p:txBody>
          <a:bodyPr rtlCol="0"/>
          <a:lstStyle/>
          <a:p>
            <a:fld id="{AF948446-14C5-4234-A51E-8B7EA963D1B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0A7E3026-F897-496C-82D4-975BCE399C79}" type="datetimeFigureOut">
              <a:rPr lang="en-US" smtClean="0"/>
              <a:pPr/>
              <a:t>4/29/2020</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AF948446-14C5-4234-A51E-8B7EA963D1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5840" y="1341120"/>
            <a:ext cx="10607040" cy="3002280"/>
          </a:xfrm>
        </p:spPr>
        <p:txBody>
          <a:bodyPr>
            <a:normAutofit/>
          </a:bodyPr>
          <a:lstStyle/>
          <a:p>
            <a:pPr algn="ctr"/>
            <a:r>
              <a:rPr lang="en-US" sz="6600" dirty="0" smtClean="0">
                <a:effectLst>
                  <a:outerShdw blurRad="38100" dist="38100" dir="2700000" algn="tl">
                    <a:srgbClr val="000000">
                      <a:alpha val="43137"/>
                    </a:srgbClr>
                  </a:outerShdw>
                </a:effectLst>
                <a:latin typeface="Times New Roman" pitchFamily="18" charset="0"/>
                <a:cs typeface="Times New Roman" pitchFamily="18" charset="0"/>
              </a:rPr>
              <a:t>LECTURE </a:t>
            </a:r>
            <a:r>
              <a:rPr lang="en-US" sz="6600" smtClean="0">
                <a:effectLst>
                  <a:outerShdw blurRad="38100" dist="38100" dir="2700000" algn="tl">
                    <a:srgbClr val="000000">
                      <a:alpha val="43137"/>
                    </a:srgbClr>
                  </a:outerShdw>
                </a:effectLst>
                <a:latin typeface="Times New Roman" pitchFamily="18" charset="0"/>
                <a:cs typeface="Times New Roman" pitchFamily="18" charset="0"/>
              </a:rPr>
              <a:t># </a:t>
            </a:r>
            <a:r>
              <a:rPr lang="en-US" sz="6600" smtClean="0">
                <a:effectLst>
                  <a:outerShdw blurRad="38100" dist="38100" dir="2700000" algn="tl">
                    <a:srgbClr val="000000">
                      <a:alpha val="43137"/>
                    </a:srgbClr>
                  </a:outerShdw>
                </a:effectLst>
                <a:latin typeface="Times New Roman" pitchFamily="18" charset="0"/>
                <a:cs typeface="Times New Roman" pitchFamily="18" charset="0"/>
              </a:rPr>
              <a:t>7</a:t>
            </a:r>
            <a:r>
              <a:rPr lang="en-US" sz="6600" dirty="0" smtClean="0">
                <a:effectLst>
                  <a:outerShdw blurRad="38100" dist="38100" dir="2700000" algn="tl">
                    <a:srgbClr val="000000">
                      <a:alpha val="43137"/>
                    </a:srgbClr>
                  </a:outerShdw>
                </a:effectLst>
                <a:latin typeface="Times New Roman" pitchFamily="18" charset="0"/>
                <a:cs typeface="Times New Roman" pitchFamily="18" charset="0"/>
              </a:rPr>
              <a:t/>
            </a:r>
            <a:br>
              <a:rPr lang="en-US" sz="6600"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6600" dirty="0" smtClean="0">
                <a:effectLst>
                  <a:outerShdw blurRad="38100" dist="38100" dir="2700000" algn="tl">
                    <a:srgbClr val="000000">
                      <a:alpha val="43137"/>
                    </a:srgbClr>
                  </a:outerShdw>
                </a:effectLst>
                <a:latin typeface="Times New Roman" pitchFamily="18" charset="0"/>
                <a:cs typeface="Times New Roman" pitchFamily="18" charset="0"/>
              </a:rPr>
              <a:t>Housing Finance</a:t>
            </a:r>
            <a:endParaRPr lang="en-US" sz="66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735184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smtClean="0">
                <a:latin typeface="Times New Roman" pitchFamily="18" charset="0"/>
                <a:cs typeface="Times New Roman" pitchFamily="18" charset="0"/>
              </a:rPr>
              <a:t>Characteristics of Housing Finance</a:t>
            </a: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Long term finance with repayments spread over 15-20 years.</a:t>
            </a:r>
          </a:p>
          <a:p>
            <a:pPr algn="just"/>
            <a:r>
              <a:rPr lang="en-US" dirty="0" smtClean="0">
                <a:latin typeface="Times New Roman" pitchFamily="18" charset="0"/>
                <a:cs typeface="Times New Roman" pitchFamily="18" charset="0"/>
              </a:rPr>
              <a:t>Most of the people prefer loan at fixed interest rate.</a:t>
            </a:r>
          </a:p>
          <a:p>
            <a:pPr algn="just"/>
            <a:r>
              <a:rPr lang="en-US" dirty="0" smtClean="0">
                <a:latin typeface="Times New Roman" pitchFamily="18" charset="0"/>
                <a:cs typeface="Times New Roman" pitchFamily="18" charset="0"/>
              </a:rPr>
              <a:t> The concept of variable interest rate is slowly picking up with the expectation of further southward movement of interest rate.</a:t>
            </a:r>
          </a:p>
          <a:p>
            <a:pPr algn="just"/>
            <a:r>
              <a:rPr lang="en-US" dirty="0" smtClean="0">
                <a:latin typeface="Times New Roman" pitchFamily="18" charset="0"/>
                <a:cs typeface="Times New Roman" pitchFamily="18" charset="0"/>
              </a:rPr>
              <a:t>Market is becoming very competitive after the entry of banks in financial institutions in retail lending.</a:t>
            </a:r>
          </a:p>
          <a:p>
            <a:pPr algn="just"/>
            <a:r>
              <a:rPr lang="en-US" dirty="0" smtClean="0">
                <a:latin typeface="Times New Roman" pitchFamily="18" charset="0"/>
                <a:cs typeface="Times New Roman" pitchFamily="18" charset="0"/>
              </a:rPr>
              <a:t>The spreads are declining the competition and unless long term funds at reasonable interest rates are made available, it would be very difficult to maintain bottom line.</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561320" cy="886875"/>
          </a:xfrm>
        </p:spPr>
        <p:txBody>
          <a:bodyPr>
            <a:normAutofit fontScale="90000"/>
          </a:bodyPr>
          <a:lstStyle/>
          <a:p>
            <a:r>
              <a:rPr lang="en-US" sz="4000" b="1" dirty="0" smtClean="0">
                <a:latin typeface="Times New Roman" pitchFamily="18" charset="0"/>
                <a:cs typeface="Times New Roman" pitchFamily="18" charset="0"/>
              </a:rPr>
              <a:t>Interest Rate and Security for Housing Loan</a:t>
            </a:r>
          </a:p>
        </p:txBody>
      </p:sp>
      <p:sp>
        <p:nvSpPr>
          <p:cNvPr id="3" name="Content Placeholder 2"/>
          <p:cNvSpPr>
            <a:spLocks noGrp="1"/>
          </p:cNvSpPr>
          <p:nvPr>
            <p:ph sz="quarter" idx="1"/>
          </p:nvPr>
        </p:nvSpPr>
        <p:spPr>
          <a:xfrm>
            <a:off x="609600" y="1447800"/>
            <a:ext cx="10652760" cy="5026152"/>
          </a:xfrm>
        </p:spPr>
        <p:txBody>
          <a:bodyPr>
            <a:noAutofit/>
          </a:bodyPr>
          <a:lstStyle/>
          <a:p>
            <a:pPr algn="just"/>
            <a:r>
              <a:rPr lang="en-US" dirty="0" smtClean="0">
                <a:latin typeface="Times New Roman" pitchFamily="18" charset="0"/>
                <a:cs typeface="Times New Roman" pitchFamily="18" charset="0"/>
              </a:rPr>
              <a:t>For housing loan, there are two types of interest rate:</a:t>
            </a:r>
          </a:p>
          <a:p>
            <a:pPr algn="just"/>
            <a:r>
              <a:rPr lang="en-US" dirty="0" smtClean="0">
                <a:latin typeface="Times New Roman" pitchFamily="18" charset="0"/>
                <a:cs typeface="Times New Roman" pitchFamily="18" charset="0"/>
              </a:rPr>
              <a:t>Fixed - for entire tenure of the loan</a:t>
            </a:r>
          </a:p>
          <a:p>
            <a:pPr algn="just"/>
            <a:r>
              <a:rPr lang="en-US" dirty="0" smtClean="0">
                <a:latin typeface="Times New Roman" pitchFamily="18" charset="0"/>
                <a:cs typeface="Times New Roman" pitchFamily="18" charset="0"/>
              </a:rPr>
              <a:t>Floating - which is changing throughout the duration of loan.</a:t>
            </a:r>
          </a:p>
          <a:p>
            <a:pPr algn="just"/>
            <a:r>
              <a:rPr lang="en-US" dirty="0" smtClean="0">
                <a:latin typeface="Times New Roman" pitchFamily="18" charset="0"/>
                <a:cs typeface="Times New Roman" pitchFamily="18" charset="0"/>
              </a:rPr>
              <a:t>The security in respect of housing finance is the property purchase with a mortgage is taken on the same. For additional security guarantee may be taken. </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607040" cy="886875"/>
          </a:xfrm>
        </p:spPr>
        <p:txBody>
          <a:bodyPr>
            <a:noAutofit/>
          </a:bodyPr>
          <a:lstStyle/>
          <a:p>
            <a:r>
              <a:rPr lang="en-US" sz="4000" b="1" dirty="0" smtClean="0">
                <a:latin typeface="Times New Roman" pitchFamily="18" charset="0"/>
                <a:cs typeface="Times New Roman" pitchFamily="18" charset="0"/>
              </a:rPr>
              <a:t>Housing Finance Institutions in Pakistan  </a:t>
            </a: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In Pakistan, around 27 commercial banks, House Building Finance Company Limited (HBFCL); a specialized housing bank and one DFI (Development Financial Institutions) are catering to housing finance. HBFCL is the only specialized bank in the country, which has been providing housing finance to public since 1952. In 1994, the government decided that HBFCL should operate as a market-oriented financial institution. </a:t>
            </a:r>
          </a:p>
          <a:p>
            <a:pPr algn="just"/>
            <a:r>
              <a:rPr lang="en-US" dirty="0" smtClean="0">
                <a:latin typeface="Times New Roman" pitchFamily="18" charset="0"/>
                <a:cs typeface="Times New Roman" pitchFamily="18" charset="0"/>
              </a:rPr>
              <a:t>Commercial banks entered the mortgage business during 2003 contributing very small share in the housing finance. Only few commercial banks extended housing loans during 2003. Although HBFCL’s share in the total housing finance has reduced in absolute terms, it is still the only institution that continues to cater to the lower-middle and low-income groups and enjoys the largest customer base. The total number of borrowers at the end of December 31, 2011 was 91,398; HBFCL accounting for more than 75.5 percent of these borrowers. </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607040" cy="886875"/>
          </a:xfrm>
        </p:spPr>
        <p:txBody>
          <a:bodyPr>
            <a:noAutofit/>
          </a:bodyPr>
          <a:lstStyle/>
          <a:p>
            <a:r>
              <a:rPr lang="en-US" sz="4000" b="1" dirty="0" smtClean="0">
                <a:latin typeface="Times New Roman" pitchFamily="18" charset="0"/>
                <a:cs typeface="Times New Roman" pitchFamily="18" charset="0"/>
              </a:rPr>
              <a:t>Conti..</a:t>
            </a: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The Housing Finance sector did show progressive performance in the last five years but that progress has not been in line with the potential. The yearly shortfall of 300,000 housing units which has accumulated over the years to more than 1.5 million gives the impression that this huge demand remains unattended. And the extremely low housing loans-to GDP ratio is a further proof to the dismal performance of the housing finance sector. </a:t>
            </a:r>
          </a:p>
          <a:p>
            <a:pPr algn="just"/>
            <a:r>
              <a:rPr lang="en-US" dirty="0" smtClean="0">
                <a:latin typeface="Times New Roman" pitchFamily="18" charset="0"/>
                <a:cs typeface="Times New Roman" pitchFamily="18" charset="0"/>
              </a:rPr>
              <a:t>Further, the disbursements being made over the years are so stumpy that it can easily be concluded that the Banks &amp; DFIs are only serving the higher income segment of the society. This shows that the Banks &amp; DFIs are only opting for low risk exposure and easy profits which is also a reason for such an immense shortfall of housing units. The Housing Finance sector has immense potential but so far its performance has remained gloomy due to lack of interest shown by banks &amp; DFIs towards the low income segments.</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917355"/>
          </a:xfrm>
        </p:spPr>
        <p:txBody>
          <a:bodyPr>
            <a:norm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Housing Finance</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325880"/>
            <a:ext cx="10561320" cy="5148072"/>
          </a:xfrm>
        </p:spPr>
        <p:txBody>
          <a:bodyPr>
            <a:noAutofit/>
          </a:bodyPr>
          <a:lstStyle/>
          <a:p>
            <a:pPr algn="just"/>
            <a:r>
              <a:rPr lang="en-US" dirty="0" smtClean="0">
                <a:latin typeface="Times New Roman" pitchFamily="18" charset="0"/>
                <a:cs typeface="Times New Roman" pitchFamily="18" charset="0"/>
              </a:rPr>
              <a:t>Housing finance is a broad topic, the concept of which can vary across continents, regions and countries, particularly in terms of the areas it covers. For example, what is understood by the term “housing finance” in a developed country may be very different to what is understood by the term in a developing country. The International Union for Housing Finance, as a multinational networking organization, has no official position on what the best definition of housing finance is. </a:t>
            </a:r>
          </a:p>
          <a:p>
            <a:pPr algn="just"/>
            <a:r>
              <a:rPr lang="en-US" dirty="0" smtClean="0">
                <a:latin typeface="Times New Roman" pitchFamily="18" charset="0"/>
                <a:cs typeface="Times New Roman" pitchFamily="18" charset="0"/>
              </a:rPr>
              <a:t>“Housing finance brings together complex and multi-sector issues that are driven by constantly changing local features, such as a country’s legal environment or culture, economic makeup, regulatory environment, or political system”</a:t>
            </a:r>
          </a:p>
          <a:p>
            <a:pPr algn="just"/>
            <a:r>
              <a:rPr lang="en-US" dirty="0" smtClean="0">
                <a:latin typeface="Times New Roman" pitchFamily="18" charset="0"/>
                <a:cs typeface="Times New Roman" pitchFamily="18" charset="0"/>
              </a:rPr>
              <a:t>In addition, the concept of housing finance and housing finance systems has been evolving over time.</a:t>
            </a:r>
          </a:p>
          <a:p>
            <a:pPr algn="just">
              <a:buFont typeface="Wingdings" pitchFamily="2" charset="2"/>
              <a:buChar char="q"/>
            </a:pP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conti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264920"/>
            <a:ext cx="10820400" cy="5209032"/>
          </a:xfrm>
        </p:spPr>
        <p:txBody>
          <a:bodyPr>
            <a:noAutofit/>
          </a:bodyPr>
          <a:lstStyle/>
          <a:p>
            <a:pPr algn="just"/>
            <a:r>
              <a:rPr lang="en-US" dirty="0" smtClean="0">
                <a:latin typeface="Times New Roman" pitchFamily="18" charset="0"/>
                <a:cs typeface="Times New Roman" pitchFamily="18" charset="0"/>
              </a:rPr>
              <a:t>Looking at definitions from the mid-1980s, we see that housing finance was defined primarily in terms of residential mortgage finance:</a:t>
            </a:r>
          </a:p>
          <a:p>
            <a:pPr algn="just"/>
            <a:r>
              <a:rPr lang="en-US" dirty="0" smtClean="0">
                <a:latin typeface="Times New Roman" pitchFamily="18" charset="0"/>
                <a:cs typeface="Times New Roman" pitchFamily="18" charset="0"/>
              </a:rPr>
              <a:t>“The purpose of a housing finance system is to provide the funds which home-buyers need to purchase their homes. This is a simple objective, and the number of ways in which it can be achieved is limited. Notwithstanding this basic simplicity, in a number of countries, largely as a result of government action, very complicated housing finance systems have been developed. However, the essential feature of any system, that is, the ability to channel the funds of investors to those purchasing their homes, must remain.”</a:t>
            </a:r>
          </a:p>
          <a:p>
            <a:pPr algn="just"/>
            <a:r>
              <a:rPr lang="en-US" dirty="0" smtClean="0">
                <a:latin typeface="Times New Roman" pitchFamily="18" charset="0"/>
                <a:cs typeface="Times New Roman" pitchFamily="18" charset="0"/>
              </a:rPr>
              <a:t>However, in more recent years, a number of other much wider definitions have appeared: “Put simply, housing finance is what allows for the production and consumption of housing. It refers to the money we use to build and maintain the nation’s housing stock. But it also refers to the money we need to pay for it, in the form of rents, mortgage loans and repayments.”   OR</a:t>
            </a:r>
          </a:p>
          <a:p>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err="1" smtClean="0">
                <a:effectLst>
                  <a:outerShdw blurRad="38100" dist="38100" dir="2700000" algn="tl">
                    <a:srgbClr val="000000">
                      <a:alpha val="43137"/>
                    </a:srgbClr>
                  </a:outerShdw>
                </a:effectLst>
                <a:latin typeface="Times New Roman" pitchFamily="18" charset="0"/>
                <a:cs typeface="Times New Roman" pitchFamily="18" charset="0"/>
              </a:rPr>
              <a:t>conti</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264920"/>
            <a:ext cx="10591800" cy="5209032"/>
          </a:xfrm>
        </p:spPr>
        <p:txBody>
          <a:bodyPr>
            <a:noAutofit/>
          </a:bodyPr>
          <a:lstStyle/>
          <a:p>
            <a:pPr algn="just"/>
            <a:r>
              <a:rPr lang="en-US" dirty="0" smtClean="0">
                <a:latin typeface="Times New Roman" pitchFamily="18" charset="0"/>
                <a:cs typeface="Times New Roman" pitchFamily="18" charset="0"/>
              </a:rPr>
              <a:t>“There is recognition of other relevant forms of housing finance [apart from residential mortgage finance] such as developer finance, rental finance, or microfinance applied to housing. Developer finance is often in the form of unregulated advance payments by buyers, and developers sometimes provide long-term finance to buyers through installments sales when mortgages markets are not accessible. Microfinance for housing is typically used for home improvement or progressive housing purposes. Loans are typically granted without pledging properties. Although the overall impact of microfinance in housing remains limited, this activity can represent an important source of funding for those in the informal sector.”</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Housing Finance in Pakistan</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According to the Housing Finance Prudential Regulations of the State Bank of Pakistan; Housing Finance means financing provided to individuals for the construction, purchase of residential house/apartment and for purchase of plot and construction thereupon. The finance availed for the purpose of making improvements in house/apartment shall also fall under this category.</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2484438"/>
            <a:ext cx="9956800" cy="1143000"/>
          </a:xfrm>
        </p:spPr>
        <p:txBody>
          <a:bodyPr>
            <a:normAutofit/>
          </a:bodyPr>
          <a:lstStyle/>
          <a:p>
            <a:pPr algn="ctr"/>
            <a:r>
              <a:rPr lang="en-US" sz="4800" b="1" dirty="0" smtClean="0">
                <a:effectLst>
                  <a:outerShdw blurRad="38100" dist="38100" dir="2700000" algn="tl">
                    <a:srgbClr val="000000">
                      <a:alpha val="43137"/>
                    </a:srgbClr>
                  </a:outerShdw>
                </a:effectLst>
                <a:latin typeface="Times New Roman" pitchFamily="18" charset="0"/>
                <a:cs typeface="Times New Roman" pitchFamily="18" charset="0"/>
              </a:rPr>
              <a:t>Types of Housing Finance</a:t>
            </a:r>
            <a:endParaRPr lang="en-US"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smtClean="0">
                <a:latin typeface="Times New Roman" pitchFamily="18" charset="0"/>
                <a:cs typeface="Times New Roman" pitchFamily="18" charset="0"/>
              </a:rPr>
              <a:t>Direct Housing Finance</a:t>
            </a:r>
            <a:endParaRPr lang="en-US" sz="40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It refers to the finance provided to individuals or groups of individuals including co-operative societies. This category include the following types of bank finance:</a:t>
            </a:r>
          </a:p>
          <a:p>
            <a:pPr algn="just"/>
            <a:r>
              <a:rPr lang="en-US" dirty="0" smtClean="0">
                <a:latin typeface="Times New Roman" pitchFamily="18" charset="0"/>
                <a:cs typeface="Times New Roman" pitchFamily="18" charset="0"/>
              </a:rPr>
              <a:t>Bank finance extended to a person who already owns a house in town/ village where he resides, or for buying / constructing a second house in the same or Other town / village for the purpose of self - occupation.</a:t>
            </a:r>
          </a:p>
          <a:p>
            <a:pPr algn="just"/>
            <a:r>
              <a:rPr lang="en-US" dirty="0" smtClean="0">
                <a:latin typeface="Times New Roman" pitchFamily="18" charset="0"/>
                <a:cs typeface="Times New Roman" pitchFamily="18" charset="0"/>
              </a:rPr>
              <a:t> Bank finance extended for the purchase of a house by a borrower who proposes to  let it out on rental basis on account of his posting outside the headquarters or because he has been provided accommodation by his employer. </a:t>
            </a:r>
          </a:p>
          <a:p>
            <a:pPr algn="just"/>
            <a:r>
              <a:rPr lang="en-US" dirty="0" smtClean="0">
                <a:latin typeface="Times New Roman" pitchFamily="18" charset="0"/>
                <a:cs typeface="Times New Roman" pitchFamily="18" charset="0"/>
              </a:rPr>
              <a:t>Bank finance extended to a person who proposes to buy an old house where he is presently residing as a tenant.</a:t>
            </a:r>
          </a:p>
          <a:p>
            <a:pPr algn="just"/>
            <a:r>
              <a:rPr lang="en-US" dirty="0" smtClean="0">
                <a:latin typeface="Times New Roman" pitchFamily="18" charset="0"/>
                <a:cs typeface="Times New Roman" pitchFamily="18" charset="0"/>
              </a:rPr>
              <a:t>Bank finance granted only for purchase of a plot, provided a declaration is obtained from the borrower that he intends to construct a house on the said plot, with the help of bank finance or otherwise, within such period as may be laid down by the banks themselves.</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smtClean="0">
                <a:latin typeface="Times New Roman" pitchFamily="18" charset="0"/>
                <a:cs typeface="Times New Roman" pitchFamily="18" charset="0"/>
              </a:rPr>
              <a:t>Supplementary Housing Finance</a:t>
            </a: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Banks may consider requests for additional finance within the overall ceiling for carrying out alterations / additions / repairs to the house / flat already financed by them.</a:t>
            </a:r>
          </a:p>
          <a:p>
            <a:pPr algn="just"/>
            <a:r>
              <a:rPr lang="en-US" dirty="0" smtClean="0">
                <a:latin typeface="Times New Roman" pitchFamily="18" charset="0"/>
                <a:cs typeface="Times New Roman" pitchFamily="18" charset="0"/>
              </a:rPr>
              <a:t>In the case of individuals who might have raised funds for construction / acquisition of accommodation from other sources and need supplementary finance, banks may extend such finance after mortgaging charge over the property mortgaged in favor of other lenders and / or against such other security, as they may deem appropriate.</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886875"/>
          </a:xfrm>
        </p:spPr>
        <p:txBody>
          <a:bodyPr>
            <a:normAutofit/>
          </a:bodyPr>
          <a:lstStyle/>
          <a:p>
            <a:r>
              <a:rPr lang="en-US" sz="4000" b="1" dirty="0" smtClean="0">
                <a:latin typeface="Times New Roman" pitchFamily="18" charset="0"/>
                <a:cs typeface="Times New Roman" pitchFamily="18" charset="0"/>
              </a:rPr>
              <a:t>Indirect Housing Finance</a:t>
            </a:r>
          </a:p>
        </p:txBody>
      </p:sp>
      <p:sp>
        <p:nvSpPr>
          <p:cNvPr id="3" name="Content Placeholder 2"/>
          <p:cNvSpPr>
            <a:spLocks noGrp="1"/>
          </p:cNvSpPr>
          <p:nvPr>
            <p:ph sz="quarter" idx="1"/>
          </p:nvPr>
        </p:nvSpPr>
        <p:spPr>
          <a:xfrm>
            <a:off x="609600" y="1264920"/>
            <a:ext cx="10652760" cy="5209032"/>
          </a:xfrm>
        </p:spPr>
        <p:txBody>
          <a:bodyPr>
            <a:noAutofit/>
          </a:bodyPr>
          <a:lstStyle/>
          <a:p>
            <a:pPr algn="just"/>
            <a:r>
              <a:rPr lang="en-US" dirty="0" smtClean="0">
                <a:latin typeface="Times New Roman" pitchFamily="18" charset="0"/>
                <a:cs typeface="Times New Roman" pitchFamily="18" charset="0"/>
              </a:rPr>
              <a:t>The Banks ensures that their indirect housing finance is channeled by way of term loans to housing finance institutions, housing boards, other public housing agencies, etc primarily for augmenting the supply of serviced land for the constructed units. </a:t>
            </a:r>
          </a:p>
          <a:p>
            <a:pPr algn="just"/>
            <a:r>
              <a:rPr lang="en-US" dirty="0" smtClean="0">
                <a:latin typeface="Times New Roman" pitchFamily="18" charset="0"/>
                <a:cs typeface="Times New Roman" pitchFamily="18" charset="0"/>
              </a:rPr>
              <a:t>It should also be ensured that the supply of plots / houses is time bound and public agencies do not utilize the bank loan merely for acquisition of land.</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563</TotalTime>
  <Words>1386</Words>
  <Application>Microsoft Office PowerPoint</Application>
  <PresentationFormat>Custom</PresentationFormat>
  <Paragraphs>82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LECTURE # 7 Housing Finance</vt:lpstr>
      <vt:lpstr>Housing Finance</vt:lpstr>
      <vt:lpstr>conti..</vt:lpstr>
      <vt:lpstr>conti..</vt:lpstr>
      <vt:lpstr>Housing Finance in Pakistan</vt:lpstr>
      <vt:lpstr>Types of Housing Finance</vt:lpstr>
      <vt:lpstr>Direct Housing Finance</vt:lpstr>
      <vt:lpstr>Supplementary Housing Finance</vt:lpstr>
      <vt:lpstr>Indirect Housing Finance</vt:lpstr>
      <vt:lpstr>Characteristics of Housing Finance</vt:lpstr>
      <vt:lpstr>Interest Rate and Security for Housing Loan</vt:lpstr>
      <vt:lpstr>Housing Finance Institutions in Pakistan  </vt:lpstr>
      <vt:lpstr>Conti..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Amna</dc:creator>
  <cp:lastModifiedBy>AJ</cp:lastModifiedBy>
  <cp:revision>35</cp:revision>
  <dcterms:created xsi:type="dcterms:W3CDTF">2014-08-26T16:01:44Z</dcterms:created>
  <dcterms:modified xsi:type="dcterms:W3CDTF">2020-04-29T18:52:17Z</dcterms:modified>
</cp:coreProperties>
</file>